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1009" r:id="rId3"/>
    <p:sldId id="1020" r:id="rId4"/>
    <p:sldId id="1010" r:id="rId5"/>
    <p:sldId id="1022" r:id="rId6"/>
    <p:sldId id="1011" r:id="rId7"/>
    <p:sldId id="1024" r:id="rId8"/>
    <p:sldId id="1012" r:id="rId9"/>
    <p:sldId id="1013" r:id="rId10"/>
    <p:sldId id="1021" r:id="rId11"/>
    <p:sldId id="1017" r:id="rId12"/>
    <p:sldId id="1018" r:id="rId13"/>
    <p:sldId id="1025" r:id="rId14"/>
    <p:sldId id="1026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86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2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4  Wonderful seasons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Hit it big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9908" y="746120"/>
            <a:ext cx="11485848" cy="1303177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weather is warm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可知，描述的是春天，春天天气温暖，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适合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种花。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9908" y="2053815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后文中提到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sea,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结合常识可知，夏天适合去海里游泳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9908" y="278092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夏天的天气通常是炎热的（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69908" y="348395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夏天炎热，很多人喜欢在海里游泳（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369908" y="4178641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leaves turn yellow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描述的是秋天，秋天树叶会变黄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3483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Seasons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seasons are different in the north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south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Harbin,winter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very cold with lots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ski and make ice lanterns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冰灯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Guangzhou,winter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wear light clothes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薄衣服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Kunming,the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weather is like spring all year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round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called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它被称为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“Spring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City”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Lhasa,summer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cool,and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winter is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cold,too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6654" y="907228"/>
            <a:ext cx="3888432" cy="436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85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（一）阅读短文，判断句子正（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）误（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Harbin has a cold winter with lots of snow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Guangzhou,winter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very cold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54930" y="1484784"/>
            <a:ext cx="5068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 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1971997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Harbin,winter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very cold with lots of snow.”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可知，哈尔滨冬季寒冷多雪，与题干描述一致，故填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01172" y="3437039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96949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Guangzhou,winter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warm,and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wear light clothes.”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可知，广州冬季温暖，题干中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cold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非常寒冷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）与原文不符，故填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2032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3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Kunming is called the “Spring City” because it’s warm all year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Lhasa has a hot summer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88032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1379776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Kunming,the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weather is like spring all year round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called the ‘Spring City’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可知，昆明因全年气候如春得名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春城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，与题干原因一致，故填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91936" y="3412478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892700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Lhasa,summer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cool.”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可知，拉萨夏季凉爽，题干中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 summer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炎热的夏季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）与原文矛盾，故填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5969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seasons are the same in the north and south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4166" y="955881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1498076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根据文中首句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China,the seasons are different in the north and south.”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可知，中国南北方季节不同，题干中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same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）与原文不符，故填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3450955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If you could visit one city in China,which would </a:t>
            </a:r>
            <a:r>
              <a:rPr lang="en-US" altLang="zh-CN" spc="-6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choose</a:t>
            </a:r>
            <a:r>
              <a:rPr lang="zh-CN" altLang="zh-CN" spc="-6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 spc="-6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如果你能参观中国的一个城市</a:t>
            </a:r>
            <a:r>
              <a:rPr lang="zh-CN" altLang="zh-CN" spc="-6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pc="-6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你会选择哪一个</a:t>
            </a:r>
            <a:r>
              <a:rPr lang="zh-CN" altLang="zh-CN" spc="-6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？）</a:t>
            </a:r>
            <a:r>
              <a:rPr lang="en-US" altLang="zh-CN" spc="-6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spc="-6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spc="-6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u="sng" dirty="0" smtClean="0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9174" y="3641173"/>
            <a:ext cx="3384376" cy="379469"/>
          </a:xfrm>
          <a:prstGeom prst="rect">
            <a:avLst/>
          </a:prstGeom>
        </p:spPr>
      </p:pic>
      <p:sp>
        <p:nvSpPr>
          <p:cNvPr id="8" name="内容占位符 2"/>
          <p:cNvSpPr txBox="1">
            <a:spLocks/>
          </p:cNvSpPr>
          <p:nvPr/>
        </p:nvSpPr>
        <p:spPr bwMode="auto">
          <a:xfrm>
            <a:off x="442006" y="4666429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would choose Kunming,because it is warm everywhere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4057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将季节与对应的活动连线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69845"/>
            <a:ext cx="8519517" cy="615365"/>
          </a:xfrm>
          <a:prstGeom prst="rect">
            <a:avLst/>
          </a:prstGeom>
        </p:spPr>
      </p:pic>
      <p:sp>
        <p:nvSpPr>
          <p:cNvPr id="14" name="内容占位符 1"/>
          <p:cNvSpPr txBox="1">
            <a:spLocks/>
          </p:cNvSpPr>
          <p:nvPr/>
        </p:nvSpPr>
        <p:spPr bwMode="auto">
          <a:xfrm>
            <a:off x="360854" y="1926068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spring,we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plant trees and fly kites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summer,I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swim in the sea and eat fruit on the beach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autumn,I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pick apples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Uncle Wang sweeps the yard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winter,we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a snowman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qtf255.jpg" descr="id:214749461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28012" y="1268760"/>
            <a:ext cx="1719317" cy="1202349"/>
          </a:xfrm>
          <a:prstGeom prst="rect">
            <a:avLst/>
          </a:prstGeom>
        </p:spPr>
      </p:pic>
      <p:pic>
        <p:nvPicPr>
          <p:cNvPr id="4" name="qtf256.jpg" descr="id:21474946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64316" y="1268760"/>
            <a:ext cx="1181031" cy="1202349"/>
          </a:xfrm>
          <a:prstGeom prst="rect">
            <a:avLst/>
          </a:prstGeom>
        </p:spPr>
      </p:pic>
      <p:pic>
        <p:nvPicPr>
          <p:cNvPr id="5" name="qtf257.jpg" descr="id:214749463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595155" y="1268760"/>
            <a:ext cx="1494409" cy="1202349"/>
          </a:xfrm>
          <a:prstGeom prst="rect">
            <a:avLst/>
          </a:prstGeom>
        </p:spPr>
      </p:pic>
      <p:pic>
        <p:nvPicPr>
          <p:cNvPr id="6" name="qtf258.jpg" descr="id:2147494638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236924" y="1268760"/>
            <a:ext cx="1435784" cy="1202349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49319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287992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</a:t>
            </a:r>
          </a:p>
        </p:txBody>
      </p:sp>
      <p:pic>
        <p:nvPicPr>
          <p:cNvPr id="9" name="qtfjt7.jpg" descr="id:2147494645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3476630" y="4625665"/>
            <a:ext cx="1242205" cy="1134581"/>
          </a:xfrm>
          <a:prstGeom prst="rect">
            <a:avLst/>
          </a:prstGeom>
        </p:spPr>
      </p:pic>
      <p:pic>
        <p:nvPicPr>
          <p:cNvPr id="10" name="qtfjt8.jpg" descr="id:2147494652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6212934" y="4625665"/>
            <a:ext cx="1607323" cy="1134581"/>
          </a:xfrm>
          <a:prstGeom prst="rect">
            <a:avLst/>
          </a:prstGeom>
        </p:spPr>
      </p:pic>
      <p:pic>
        <p:nvPicPr>
          <p:cNvPr id="11" name="qtfjt9.jpg" descr="id:2147494659;FounderCES"/>
          <p:cNvPicPr/>
          <p:nvPr/>
        </p:nvPicPr>
        <p:blipFill>
          <a:blip r:embed="rId8"/>
          <a:stretch>
            <a:fillRect/>
          </a:stretch>
        </p:blipFill>
        <p:spPr>
          <a:xfrm>
            <a:off x="8827294" y="4625665"/>
            <a:ext cx="1268357" cy="1134581"/>
          </a:xfrm>
          <a:prstGeom prst="rect">
            <a:avLst/>
          </a:prstGeom>
        </p:spPr>
      </p:pic>
      <p:sp>
        <p:nvSpPr>
          <p:cNvPr id="12" name="内容占位符 3"/>
          <p:cNvSpPr txBox="1">
            <a:spLocks/>
          </p:cNvSpPr>
          <p:nvPr/>
        </p:nvSpPr>
        <p:spPr bwMode="auto">
          <a:xfrm>
            <a:off x="910630" y="4877566"/>
            <a:ext cx="982966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 flipH="1" flipV="1">
            <a:off x="766614" y="2132856"/>
            <a:ext cx="261398" cy="108012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 flipV="1">
            <a:off x="1270670" y="3536772"/>
            <a:ext cx="1656184" cy="161140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5204102" y="2456284"/>
            <a:ext cx="3987448" cy="77201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5087094" y="3427510"/>
            <a:ext cx="3379804" cy="165767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H="1" flipV="1">
            <a:off x="6212934" y="2132856"/>
            <a:ext cx="829874" cy="102541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V="1">
            <a:off x="5951190" y="3500649"/>
            <a:ext cx="1391169" cy="158453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4823558" y="2312268"/>
            <a:ext cx="5272093" cy="92641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8014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2288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从句子中圈出含有与所给单词画线部分相同发音的单词。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1792288" algn="l"/>
                <a:tab pos="4410075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uator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writes a letter with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quill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writes down many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questions</a:t>
            </a:r>
          </a:p>
          <a:p>
            <a:pPr algn="l" hangingPunct="0">
              <a:spcAft>
                <a:spcPts val="0"/>
              </a:spcAft>
              <a:tabLst>
                <a:tab pos="1792288" algn="l"/>
                <a:tab pos="44100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about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weiqi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1792288" algn="l"/>
                <a:tab pos="4410075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1792288" algn="l"/>
                <a:tab pos="4410075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1792288" algn="l"/>
                <a:tab pos="4410075" algn="l"/>
              </a:tabLst>
            </a:pPr>
            <a:endParaRPr lang="en-US" altLang="zh-CN" b="1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1792288" algn="l"/>
                <a:tab pos="4410075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3699" y="912897"/>
            <a:ext cx="3888432" cy="434402"/>
          </a:xfrm>
          <a:prstGeom prst="rect">
            <a:avLst/>
          </a:prstGeom>
        </p:spPr>
      </p:pic>
      <p:sp>
        <p:nvSpPr>
          <p:cNvPr id="2" name="椭圆 1"/>
          <p:cNvSpPr/>
          <p:nvPr/>
        </p:nvSpPr>
        <p:spPr bwMode="auto">
          <a:xfrm>
            <a:off x="6023198" y="2204864"/>
            <a:ext cx="792088" cy="504056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7" name="椭圆 6"/>
          <p:cNvSpPr/>
          <p:nvPr/>
        </p:nvSpPr>
        <p:spPr bwMode="auto">
          <a:xfrm>
            <a:off x="10366533" y="2180773"/>
            <a:ext cx="1401898" cy="596957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328498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需要圈出含有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/k/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音的单词。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4"/>
          <p:cNvSpPr txBox="1">
            <a:spLocks/>
          </p:cNvSpPr>
          <p:nvPr/>
        </p:nvSpPr>
        <p:spPr bwMode="auto">
          <a:xfrm>
            <a:off x="360854" y="4062488"/>
            <a:ext cx="11485848" cy="2318840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endParaRPr lang="en-US" altLang="zh-CN" sz="1600" dirty="0" smtClean="0">
              <a:latin typeface="+mn-ea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字母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的发音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字母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在单词中一般都是和字母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同时出现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出现在重读音节时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一般发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/kw/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音。</a:t>
            </a:r>
            <a:endParaRPr lang="zh-CN" altLang="zh-CN" sz="105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346" y="4049402"/>
            <a:ext cx="1378868" cy="407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10" grpId="0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54232"/>
            <a:ext cx="11485848" cy="1303177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1792288" algn="l"/>
                <a:tab pos="4410075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ect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 and Tim jump in the sea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They’re so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say,“Come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2288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and join us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椭圆 2"/>
          <p:cNvSpPr/>
          <p:nvPr/>
        </p:nvSpPr>
        <p:spPr bwMode="auto">
          <a:xfrm>
            <a:off x="4137940" y="1898360"/>
            <a:ext cx="791335" cy="596957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椭圆 3"/>
          <p:cNvSpPr/>
          <p:nvPr/>
        </p:nvSpPr>
        <p:spPr bwMode="auto">
          <a:xfrm>
            <a:off x="2858159" y="2559527"/>
            <a:ext cx="653995" cy="542688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13219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需要圈出含有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/d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ʒ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音的单词。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758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182357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三、从方框中选出相对应的答语。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5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5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your </a:t>
            </a:r>
            <a:r>
              <a:rPr lang="en-US" altLang="zh-CN" sz="25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season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5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5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 you like winter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789" y="717762"/>
            <a:ext cx="6260976" cy="676738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87488" y="3118609"/>
            <a:ext cx="11485848" cy="124649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075" algn="l"/>
                <a:tab pos="5024438" algn="l"/>
              </a:tabLs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play in the snow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spring best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075" algn="l"/>
                <a:tab pos="5024438" algn="l"/>
              </a:tabLs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No,it’s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cool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D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swim in the sea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No,it’s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 cold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341735"/>
            <a:ext cx="11485848" cy="117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5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问题是</a:t>
            </a:r>
            <a:r>
              <a:rPr lang="en-US" altLang="zh-CN" sz="25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你最喜欢的季节是什么</a:t>
            </a:r>
            <a:r>
              <a:rPr lang="en-US" altLang="zh-CN" sz="25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，回答应该是具体的季节，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5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我最喜欢春天</a:t>
            </a:r>
            <a:r>
              <a:rPr lang="en-US" altLang="zh-CN" sz="25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符合要求。</a:t>
            </a:r>
            <a:endParaRPr lang="zh-CN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9164" y="1988148"/>
            <a:ext cx="397866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500" dirty="0"/>
              <a:t>B</a:t>
            </a:r>
            <a:endParaRPr lang="zh-CN" altLang="en-US" sz="2500" dirty="0"/>
          </a:p>
        </p:txBody>
      </p:sp>
      <p:sp>
        <p:nvSpPr>
          <p:cNvPr id="7" name="矩形 6"/>
          <p:cNvSpPr/>
          <p:nvPr/>
        </p:nvSpPr>
        <p:spPr>
          <a:xfrm>
            <a:off x="898326" y="2577150"/>
            <a:ext cx="415498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500" dirty="0"/>
              <a:t>A</a:t>
            </a:r>
            <a:endParaRPr lang="zh-CN" altLang="en-US" sz="2500" dirty="0"/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5517232"/>
            <a:ext cx="11485848" cy="117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5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问题是</a:t>
            </a:r>
            <a:r>
              <a:rPr lang="en-US" altLang="zh-CN" sz="25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你为什么喜欢冬天</a:t>
            </a:r>
            <a:r>
              <a:rPr lang="en-US" altLang="zh-CN" sz="25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，回答需要说明喜欢冬天的原因，</a:t>
            </a:r>
            <a:r>
              <a:rPr lang="en-US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5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因为我可以在雪地里玩</a:t>
            </a:r>
            <a:r>
              <a:rPr lang="en-US" altLang="zh-CN" sz="25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是合理的原因。</a:t>
            </a:r>
            <a:endParaRPr lang="en-US" altLang="zh-CN" sz="25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182357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5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5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do in summer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5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5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it cold in autumn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5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5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swim in winter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6997706" y="845305"/>
            <a:ext cx="4843622" cy="2977738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075" algn="l"/>
                <a:tab pos="5024438" algn="l"/>
              </a:tabLs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play in the snow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075" algn="l"/>
                <a:tab pos="5024438" algn="l"/>
              </a:tabLst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spring best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075" algn="l"/>
                <a:tab pos="5024438" algn="l"/>
              </a:tabLs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No,it’s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cool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075" algn="l"/>
                <a:tab pos="5024438" algn="l"/>
              </a:tabLst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swim in the sea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</a:t>
            </a:r>
          </a:p>
          <a:p>
            <a:pPr eaLnBrk="1" hangingPunct="0">
              <a:spcAft>
                <a:spcPts val="0"/>
              </a:spcAft>
              <a:tabLst>
                <a:tab pos="4410075" algn="l"/>
                <a:tab pos="5024438" algn="l"/>
              </a:tabLs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No,it’s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 cold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2520005"/>
            <a:ext cx="11485848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5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问题是</a:t>
            </a:r>
            <a:r>
              <a:rPr lang="en-US" altLang="zh-CN" sz="25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你在夏天做什么</a:t>
            </a:r>
            <a:r>
              <a:rPr lang="en-US" altLang="zh-CN" sz="25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5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我在海</a:t>
            </a:r>
            <a:endParaRPr lang="en-US" altLang="zh-CN" sz="25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里游泳</a:t>
            </a:r>
            <a:r>
              <a:rPr lang="en-US" altLang="zh-CN" sz="25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回答了在夏天做的事情。</a:t>
            </a:r>
            <a:endParaRPr lang="zh-CN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0630" y="939709"/>
            <a:ext cx="415498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500" dirty="0"/>
              <a:t>D</a:t>
            </a:r>
            <a:endParaRPr lang="zh-CN" altLang="en-US" sz="2500" dirty="0"/>
          </a:p>
        </p:txBody>
      </p:sp>
      <p:sp>
        <p:nvSpPr>
          <p:cNvPr id="7" name="矩形 6"/>
          <p:cNvSpPr/>
          <p:nvPr/>
        </p:nvSpPr>
        <p:spPr>
          <a:xfrm>
            <a:off x="895129" y="1519746"/>
            <a:ext cx="415498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500" dirty="0"/>
              <a:t>C</a:t>
            </a:r>
            <a:endParaRPr lang="zh-CN" altLang="en-US" sz="2500" dirty="0"/>
          </a:p>
        </p:txBody>
      </p:sp>
      <p:sp>
        <p:nvSpPr>
          <p:cNvPr id="8" name="矩形 7"/>
          <p:cNvSpPr/>
          <p:nvPr/>
        </p:nvSpPr>
        <p:spPr>
          <a:xfrm>
            <a:off x="915967" y="2094892"/>
            <a:ext cx="397866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500" dirty="0"/>
              <a:t>E</a:t>
            </a:r>
            <a:endParaRPr lang="zh-CN" altLang="en-US" sz="2500" dirty="0"/>
          </a:p>
        </p:txBody>
      </p:sp>
      <p:sp>
        <p:nvSpPr>
          <p:cNvPr id="9" name="内容占位符 3"/>
          <p:cNvSpPr txBox="1">
            <a:spLocks/>
          </p:cNvSpPr>
          <p:nvPr/>
        </p:nvSpPr>
        <p:spPr bwMode="auto">
          <a:xfrm>
            <a:off x="360854" y="3651863"/>
            <a:ext cx="11485848" cy="117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5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问题是</a:t>
            </a:r>
            <a:r>
              <a:rPr lang="en-US" altLang="zh-CN" sz="25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秋天冷吗</a:t>
            </a:r>
            <a:r>
              <a:rPr lang="en-US" altLang="zh-CN" sz="25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5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不，很凉爽</a:t>
            </a:r>
            <a:r>
              <a:rPr lang="en-US" altLang="zh-CN" sz="25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对秋天的天气进行了正确描述，符合问题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3"/>
          <p:cNvSpPr txBox="1">
            <a:spLocks/>
          </p:cNvSpPr>
          <p:nvPr/>
        </p:nvSpPr>
        <p:spPr bwMode="auto">
          <a:xfrm>
            <a:off x="355480" y="4818237"/>
            <a:ext cx="11485848" cy="117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5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问题是</a:t>
            </a:r>
            <a:r>
              <a:rPr lang="en-US" altLang="zh-CN" sz="25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你能在冬天游泳吗</a:t>
            </a:r>
            <a:r>
              <a:rPr lang="en-US" altLang="zh-CN" sz="25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5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不，太冷了</a:t>
            </a:r>
            <a:r>
              <a:rPr lang="en-US" altLang="zh-CN" sz="25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给出了否定回答并说明了原因。</a:t>
            </a:r>
            <a:endParaRPr lang="en-US" altLang="zh-CN" sz="25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7074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四、根据实际情况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仿写句子。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9285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season is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weather is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swimming in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eat ice cream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season is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weather is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</a:t>
            </a:r>
          </a:p>
          <a:p>
            <a:pPr algn="l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eat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friend’s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season is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weather is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She/He likes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She/He can eat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" name="矩形 1"/>
          <p:cNvSpPr/>
          <p:nvPr/>
        </p:nvSpPr>
        <p:spPr>
          <a:xfrm>
            <a:off x="4644676" y="2727392"/>
            <a:ext cx="11624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spring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982534" y="2792834"/>
            <a:ext cx="10823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warm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50590" y="3374059"/>
            <a:ext cx="18710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flying kites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220427" y="3303281"/>
            <a:ext cx="211628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strawberries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375126" y="4072682"/>
            <a:ext cx="11817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winter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335566" y="4069222"/>
            <a:ext cx="822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cold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288801" y="4643900"/>
            <a:ext cx="31502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playing in the snow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6890803" y="4509120"/>
            <a:ext cx="4749019" cy="65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/>
              <a:t>dumplings</a:t>
            </a:r>
            <a:r>
              <a:rPr lang="zh-CN" altLang="zh-CN" dirty="0"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 dirty="0" smtClean="0"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内容占位符 2"/>
          <p:cNvSpPr txBox="1">
            <a:spLocks/>
          </p:cNvSpPr>
          <p:nvPr/>
        </p:nvSpPr>
        <p:spPr bwMode="auto">
          <a:xfrm>
            <a:off x="360854" y="522042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根据实际情况进行仿写即可，注意季节与活动和食物要搭配合理。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、从方框中选择合适的单词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补全短文。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sz="1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weather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plant flowers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very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to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leaves turn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yellow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pick apples with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only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 at home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待在家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too cold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53498"/>
            <a:ext cx="8020852" cy="731286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30366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2782838" y="2420888"/>
            <a:ext cx="6624736" cy="57606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15160" y="3216291"/>
            <a:ext cx="11624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spring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234482" y="3923128"/>
            <a:ext cx="14414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summer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095206" y="3923820"/>
            <a:ext cx="6848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hot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551590" y="3905348"/>
            <a:ext cx="13436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swim</a:t>
            </a:r>
            <a:r>
              <a:rPr lang="zh-CN" altLang="zh-CN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876663" y="4571892"/>
            <a:ext cx="13853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autumn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  <p:bldP spid="11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866</Words>
  <Application>Microsoft Office PowerPoint</Application>
  <PresentationFormat>自定义</PresentationFormat>
  <Paragraphs>103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1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366</cp:revision>
  <dcterms:created xsi:type="dcterms:W3CDTF">2020-11-06T05:24:00Z</dcterms:created>
  <dcterms:modified xsi:type="dcterms:W3CDTF">2025-06-23T07:40:27Z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